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256" r:id="rId3"/>
    <p:sldId id="257" r:id="rId4"/>
    <p:sldId id="258" r:id="rId5"/>
    <p:sldId id="270" r:id="rId6"/>
    <p:sldId id="259" r:id="rId7"/>
    <p:sldId id="271" r:id="rId8"/>
    <p:sldId id="260" r:id="rId9"/>
    <p:sldId id="272" r:id="rId10"/>
    <p:sldId id="261" r:id="rId11"/>
    <p:sldId id="273" r:id="rId12"/>
    <p:sldId id="264" r:id="rId13"/>
    <p:sldId id="262" r:id="rId14"/>
    <p:sldId id="274" r:id="rId15"/>
    <p:sldId id="263" r:id="rId16"/>
    <p:sldId id="275" r:id="rId17"/>
    <p:sldId id="265" r:id="rId18"/>
    <p:sldId id="266" r:id="rId19"/>
    <p:sldId id="267" r:id="rId20"/>
    <p:sldId id="269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keTkRoeEyTqMCaWUOI6z0w==" hashData="gO1oxcA3qihfpqOeoRDhpFwxQYw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00" autoAdjust="0"/>
    <p:restoredTop sz="94660"/>
  </p:normalViewPr>
  <p:slideViewPr>
    <p:cSldViewPr>
      <p:cViewPr varScale="1">
        <p:scale>
          <a:sx n="65" d="100"/>
          <a:sy n="65" d="100"/>
        </p:scale>
        <p:origin x="-127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78500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61470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29611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223564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627815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9188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556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998850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761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86936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19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FC38A0-F1BE-43A7-92BB-DEE8D8E6C249}" type="datetimeFigureOut">
              <a:rPr lang="tr-TR" smtClean="0"/>
              <a:t>18.10.2013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7B456E-50BE-496E-9EB6-F4D7CE7E1B1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160247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ZİHİNDEN 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ÇIKARMA YÖNTEMLERİ</a:t>
            </a:r>
            <a:endParaRPr lang="tr-TR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7764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264" y="1772816"/>
            <a:ext cx="4948800" cy="458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4) En yakın onluğa yuvarlayıp çıkar, farkı topla zihinden çıkarma yöntemi: </a:t>
            </a:r>
            <a:r>
              <a:rPr lang="tr-TR" sz="2000" b="1" dirty="0" smtClean="0"/>
              <a:t>Çıkarılan sayı en yakın onluğa yuvarlanıp eksilenden  çıkarılır. Fark, çıkan sayı ile yuvarlanan sayı arasındaki fark toplanır.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5436096" y="3288274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22 çıkan sayı 30 a yuvarlanır.</a:t>
            </a:r>
          </a:p>
          <a:p>
            <a:r>
              <a:rPr lang="tr-TR" sz="2000" b="1" dirty="0" smtClean="0"/>
              <a:t>30-22=8 fark bir</a:t>
            </a:r>
          </a:p>
          <a:p>
            <a:endParaRPr lang="tr-TR" sz="2000" b="1" dirty="0"/>
          </a:p>
          <a:p>
            <a:r>
              <a:rPr lang="tr-TR" sz="2000" b="1" dirty="0" smtClean="0"/>
              <a:t>34-30= 4 fark iki</a:t>
            </a:r>
          </a:p>
          <a:p>
            <a:r>
              <a:rPr lang="tr-TR" sz="2000" b="1" dirty="0" smtClean="0"/>
              <a:t>8 + 4=12 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</a:t>
            </a:r>
            <a:r>
              <a:rPr lang="tr-TR" sz="2000" b="1" dirty="0" smtClean="0"/>
              <a:t>85– 58=?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En yakın onluğa yuvarlayıp çıkar, farkı topla zihinden çıkarma yöntemi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57848" y="3501008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49 – 13=?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 </a:t>
            </a:r>
            <a:r>
              <a:rPr lang="tr-TR" sz="2000" b="1" dirty="0" smtClean="0">
                <a:solidFill>
                  <a:srgbClr val="FF0000"/>
                </a:solidFill>
              </a:rPr>
              <a:t>En </a:t>
            </a:r>
            <a:r>
              <a:rPr lang="tr-TR" sz="2000" b="1" dirty="0">
                <a:solidFill>
                  <a:srgbClr val="FF0000"/>
                </a:solidFill>
              </a:rPr>
              <a:t>yakın onluğa yuvarlayıp çıkar, farkı topla zihinden çıkarma yöntemi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2987824" y="1268760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58 </a:t>
            </a:r>
            <a:r>
              <a:rPr lang="tr-TR" sz="2000" b="1" dirty="0" smtClean="0"/>
              <a:t>çıkan sayı </a:t>
            </a:r>
            <a:r>
              <a:rPr lang="tr-TR" sz="2000" b="1" dirty="0" smtClean="0"/>
              <a:t>60 </a:t>
            </a:r>
            <a:r>
              <a:rPr lang="tr-TR" sz="2000" b="1" dirty="0" smtClean="0"/>
              <a:t>a yuvarlanır.</a:t>
            </a:r>
          </a:p>
          <a:p>
            <a:r>
              <a:rPr lang="tr-TR" sz="2000" b="1" dirty="0" smtClean="0"/>
              <a:t>60-58= </a:t>
            </a:r>
            <a:r>
              <a:rPr lang="tr-TR" sz="2000" b="1" dirty="0" smtClean="0">
                <a:solidFill>
                  <a:srgbClr val="FF0000"/>
                </a:solidFill>
              </a:rPr>
              <a:t>2 </a:t>
            </a:r>
            <a:r>
              <a:rPr lang="tr-TR" sz="2000" b="1" dirty="0" smtClean="0">
                <a:solidFill>
                  <a:srgbClr val="FF0000"/>
                </a:solidFill>
              </a:rPr>
              <a:t>fark bir</a:t>
            </a:r>
          </a:p>
          <a:p>
            <a:endParaRPr lang="tr-TR" sz="2000" b="1" dirty="0"/>
          </a:p>
          <a:p>
            <a:r>
              <a:rPr lang="tr-TR" sz="2000" b="1" dirty="0" smtClean="0"/>
              <a:t>85-60</a:t>
            </a:r>
            <a:r>
              <a:rPr lang="tr-TR" sz="2000" b="1" dirty="0" smtClean="0"/>
              <a:t>= </a:t>
            </a:r>
            <a:r>
              <a:rPr lang="tr-TR" sz="2000" b="1" dirty="0" smtClean="0">
                <a:solidFill>
                  <a:srgbClr val="FF0000"/>
                </a:solidFill>
              </a:rPr>
              <a:t>25 </a:t>
            </a:r>
            <a:r>
              <a:rPr lang="tr-TR" sz="2000" b="1" dirty="0" smtClean="0">
                <a:solidFill>
                  <a:srgbClr val="FF0000"/>
                </a:solidFill>
              </a:rPr>
              <a:t>fark iki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2 </a:t>
            </a:r>
            <a:r>
              <a:rPr lang="tr-TR" sz="2000" b="1" dirty="0" smtClean="0">
                <a:solidFill>
                  <a:srgbClr val="FF0000"/>
                </a:solidFill>
              </a:rPr>
              <a:t>+ </a:t>
            </a:r>
            <a:r>
              <a:rPr lang="tr-TR" sz="2000" b="1" dirty="0" smtClean="0">
                <a:solidFill>
                  <a:srgbClr val="FF0000"/>
                </a:solidFill>
              </a:rPr>
              <a:t>25=27 </a:t>
            </a:r>
            <a:endParaRPr lang="tr-TR" sz="2000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3140224" y="4653136"/>
            <a:ext cx="36004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13 </a:t>
            </a:r>
            <a:r>
              <a:rPr lang="tr-TR" sz="2000" b="1" dirty="0" smtClean="0"/>
              <a:t>çıkan sayı </a:t>
            </a:r>
            <a:r>
              <a:rPr lang="tr-TR" sz="2000" b="1" dirty="0" smtClean="0"/>
              <a:t>20 </a:t>
            </a:r>
            <a:r>
              <a:rPr lang="tr-TR" sz="2000" b="1" dirty="0" smtClean="0"/>
              <a:t>ye</a:t>
            </a:r>
            <a:r>
              <a:rPr lang="tr-TR" sz="2000" b="1" dirty="0" smtClean="0"/>
              <a:t> </a:t>
            </a:r>
            <a:r>
              <a:rPr lang="tr-TR" sz="2000" b="1" dirty="0" smtClean="0"/>
              <a:t>yuvarlanır.</a:t>
            </a:r>
          </a:p>
          <a:p>
            <a:r>
              <a:rPr lang="tr-TR" sz="2000" b="1" dirty="0" smtClean="0"/>
              <a:t>2</a:t>
            </a:r>
            <a:r>
              <a:rPr lang="tr-TR" sz="2000" b="1" dirty="0" smtClean="0"/>
              <a:t>0-13= 7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fark bir</a:t>
            </a:r>
          </a:p>
          <a:p>
            <a:endParaRPr lang="tr-TR" sz="2000" b="1" dirty="0"/>
          </a:p>
          <a:p>
            <a:r>
              <a:rPr lang="tr-TR" sz="2000" b="1" dirty="0" smtClean="0"/>
              <a:t>49</a:t>
            </a:r>
            <a:r>
              <a:rPr lang="tr-TR" sz="2000" b="1" dirty="0" smtClean="0"/>
              <a:t>-20</a:t>
            </a:r>
            <a:r>
              <a:rPr lang="tr-TR" sz="2000" b="1" dirty="0" smtClean="0"/>
              <a:t>= </a:t>
            </a:r>
            <a:r>
              <a:rPr lang="tr-TR" sz="2000" b="1" dirty="0" smtClean="0">
                <a:solidFill>
                  <a:srgbClr val="FF0000"/>
                </a:solidFill>
              </a:rPr>
              <a:t>29 </a:t>
            </a:r>
            <a:r>
              <a:rPr lang="tr-TR" sz="2000" b="1" dirty="0" smtClean="0">
                <a:solidFill>
                  <a:srgbClr val="FF0000"/>
                </a:solidFill>
              </a:rPr>
              <a:t>fark iki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7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</a:rPr>
              <a:t>+ </a:t>
            </a:r>
            <a:r>
              <a:rPr lang="tr-TR" sz="2000" b="1" dirty="0" smtClean="0">
                <a:solidFill>
                  <a:srgbClr val="FF0000"/>
                </a:solidFill>
              </a:rPr>
              <a:t>29=36 </a:t>
            </a:r>
            <a:endParaRPr lang="tr-TR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931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2626" y="188640"/>
            <a:ext cx="8784976" cy="1477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ÖRNEK-1 : </a:t>
            </a:r>
            <a:r>
              <a:rPr lang="tr-TR" b="1" dirty="0" smtClean="0"/>
              <a:t>Bir </a:t>
            </a:r>
            <a:r>
              <a:rPr lang="tr-TR" b="1" dirty="0"/>
              <a:t>çıkarma işlemi dendiğinde genelde akla önce "eksiltmek" gelmektedir. Fakat </a:t>
            </a:r>
            <a:r>
              <a:rPr lang="tr-TR" b="1" dirty="0" smtClean="0"/>
              <a:t>çıkarma işleminin </a:t>
            </a:r>
            <a:r>
              <a:rPr lang="tr-TR" b="1" dirty="0"/>
              <a:t>sağlamasında olduğu gibi tersten düşünmek zihinden çıkarma işleminde </a:t>
            </a:r>
            <a:r>
              <a:rPr lang="tr-TR" b="1" dirty="0" smtClean="0"/>
              <a:t>faydalı olabilir</a:t>
            </a:r>
            <a:r>
              <a:rPr lang="tr-TR" b="1" dirty="0"/>
              <a:t>: "çıkarılan" a eklendiğinde "eksilen"i veren sayı, aslında aradığımız </a:t>
            </a:r>
            <a:r>
              <a:rPr lang="tr-TR" b="1" dirty="0" smtClean="0"/>
              <a:t>sayıdır. </a:t>
            </a:r>
          </a:p>
          <a:p>
            <a:r>
              <a:rPr lang="tr-TR" b="1" dirty="0"/>
              <a:t>	</a:t>
            </a:r>
            <a:r>
              <a:rPr lang="tr-TR" b="1" dirty="0" smtClean="0"/>
              <a:t>Öyleyse, </a:t>
            </a:r>
            <a:r>
              <a:rPr lang="tr-TR" b="1" dirty="0"/>
              <a:t>eklenecek sayı, doğal sayılar arasındaki farka eşit olduğu için hangi </a:t>
            </a:r>
            <a:r>
              <a:rPr lang="tr-TR" b="1" dirty="0" smtClean="0"/>
              <a:t>sayının ekleneceğini </a:t>
            </a:r>
            <a:r>
              <a:rPr lang="tr-TR" b="1" dirty="0"/>
              <a:t>bulmak da çözüme ulaştırabilir.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3563888" y="3068960"/>
            <a:ext cx="345638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26 + ? = 48</a:t>
            </a:r>
          </a:p>
          <a:p>
            <a:r>
              <a:rPr lang="tr-TR" sz="2400" b="1" dirty="0"/>
              <a:t>48 - 26 = </a:t>
            </a:r>
            <a:r>
              <a:rPr lang="tr-TR" sz="2400" b="1" dirty="0" smtClean="0"/>
              <a:t>?</a:t>
            </a:r>
          </a:p>
          <a:p>
            <a:r>
              <a:rPr lang="tr-TR" sz="2400" b="1" dirty="0" smtClean="0"/>
              <a:t>	48= 40 + 8</a:t>
            </a:r>
          </a:p>
          <a:p>
            <a:r>
              <a:rPr lang="tr-TR" sz="2400" b="1" dirty="0" smtClean="0"/>
              <a:t>	26= 20 + 6</a:t>
            </a:r>
          </a:p>
          <a:p>
            <a:r>
              <a:rPr lang="tr-TR" sz="2400" b="1" dirty="0" smtClean="0"/>
              <a:t>        48-26= 20+2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     = 22</a:t>
            </a:r>
            <a:endParaRPr lang="tr-TR" sz="24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916831"/>
            <a:ext cx="3342416" cy="4749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5) Onları ekleyerek hedefi aş , geri gel zihinden çıkarma yöntemi: </a:t>
            </a:r>
            <a:r>
              <a:rPr lang="tr-TR" sz="2000" b="1" dirty="0" smtClean="0"/>
              <a:t>Toplananlardan birini bulmak için toplamdan diğer toplanan çıkarılır. Fark diğer toplanandır.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5148064" y="2852936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26 + ? = 48</a:t>
            </a:r>
          </a:p>
          <a:p>
            <a:r>
              <a:rPr lang="tr-TR" sz="2400" b="1" dirty="0"/>
              <a:t>48 - 26 = </a:t>
            </a:r>
            <a:r>
              <a:rPr lang="tr-TR" sz="2400" b="1" dirty="0" smtClean="0"/>
              <a:t>?</a:t>
            </a:r>
          </a:p>
          <a:p>
            <a:r>
              <a:rPr lang="tr-TR" sz="2400" b="1" dirty="0" smtClean="0"/>
              <a:t>	26 +   30=56</a:t>
            </a:r>
          </a:p>
          <a:p>
            <a:r>
              <a:rPr lang="tr-TR" sz="2400" b="1" dirty="0"/>
              <a:t>	</a:t>
            </a:r>
            <a:r>
              <a:rPr lang="tr-TR" sz="2400" b="1" dirty="0" smtClean="0"/>
              <a:t>56 -   8   =48</a:t>
            </a:r>
          </a:p>
          <a:p>
            <a:r>
              <a:rPr lang="tr-TR" sz="2400" b="1" dirty="0" smtClean="0"/>
              <a:t>                       30-8=22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67</a:t>
            </a:r>
            <a:r>
              <a:rPr lang="tr-TR" sz="2000" b="1" dirty="0"/>
              <a:t> </a:t>
            </a:r>
            <a:r>
              <a:rPr lang="tr-TR" sz="2000" b="1" dirty="0" smtClean="0"/>
              <a:t>+ ?  </a:t>
            </a:r>
            <a:r>
              <a:rPr lang="tr-TR" sz="2000" b="1" dirty="0" smtClean="0"/>
              <a:t>=109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Onları ekleyerek hedefi aş , geri gel zihinden 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57848" y="3501008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49 + ? = 74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 </a:t>
            </a:r>
            <a:r>
              <a:rPr lang="tr-TR" sz="2000" b="1" dirty="0">
                <a:solidFill>
                  <a:srgbClr val="FF0000"/>
                </a:solidFill>
              </a:rPr>
              <a:t>Onları ekleyerek hedefi aş , geri gel zihinden 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 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2987824" y="4365104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49 </a:t>
            </a:r>
            <a:r>
              <a:rPr lang="tr-TR" sz="2400" b="1" dirty="0"/>
              <a:t>+ ? = </a:t>
            </a:r>
            <a:r>
              <a:rPr lang="tr-TR" sz="2400" b="1" dirty="0" smtClean="0"/>
              <a:t>74</a:t>
            </a:r>
            <a:endParaRPr lang="tr-TR" sz="2400" b="1" dirty="0"/>
          </a:p>
          <a:p>
            <a:r>
              <a:rPr lang="tr-TR" sz="2400" b="1" dirty="0" smtClean="0"/>
              <a:t>74 </a:t>
            </a:r>
            <a:r>
              <a:rPr lang="tr-TR" sz="2400" b="1" dirty="0"/>
              <a:t>- </a:t>
            </a:r>
            <a:r>
              <a:rPr lang="tr-TR" sz="2400" b="1" dirty="0" smtClean="0"/>
              <a:t>49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?</a:t>
            </a:r>
          </a:p>
          <a:p>
            <a:r>
              <a:rPr lang="tr-TR" sz="2400" b="1" dirty="0" smtClean="0"/>
              <a:t>	</a:t>
            </a:r>
            <a:r>
              <a:rPr lang="tr-TR" sz="2400" b="1" dirty="0" smtClean="0"/>
              <a:t>49</a:t>
            </a:r>
            <a:r>
              <a:rPr lang="tr-TR" sz="2400" b="1" dirty="0" smtClean="0"/>
              <a:t>  +   40   = 89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89</a:t>
            </a:r>
            <a:r>
              <a:rPr lang="tr-TR" sz="2400" b="1" dirty="0" smtClean="0"/>
              <a:t>   </a:t>
            </a:r>
            <a:r>
              <a:rPr lang="tr-TR" sz="2400" b="1" dirty="0" smtClean="0"/>
              <a:t>-   </a:t>
            </a:r>
            <a:r>
              <a:rPr lang="tr-TR" sz="2400" b="1" dirty="0" smtClean="0"/>
              <a:t>15   = 74</a:t>
            </a:r>
            <a:endParaRPr lang="tr-TR" sz="2400" b="1" dirty="0" smtClean="0"/>
          </a:p>
          <a:p>
            <a:r>
              <a:rPr lang="tr-TR" sz="2400" b="1" dirty="0" smtClean="0"/>
              <a:t>                      </a:t>
            </a:r>
            <a:r>
              <a:rPr lang="tr-TR" sz="2400" b="1" dirty="0" smtClean="0"/>
              <a:t>40-15 = 25</a:t>
            </a:r>
            <a:endParaRPr lang="tr-TR" sz="2400" b="1" dirty="0"/>
          </a:p>
        </p:txBody>
      </p:sp>
      <p:sp>
        <p:nvSpPr>
          <p:cNvPr id="9" name="Dikdörtgen 8"/>
          <p:cNvSpPr/>
          <p:nvPr/>
        </p:nvSpPr>
        <p:spPr>
          <a:xfrm>
            <a:off x="2858148" y="1184136"/>
            <a:ext cx="34563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 smtClean="0"/>
              <a:t>67 </a:t>
            </a:r>
            <a:r>
              <a:rPr lang="tr-TR" sz="2400" b="1" dirty="0"/>
              <a:t>+ ? = </a:t>
            </a:r>
            <a:r>
              <a:rPr lang="tr-TR" sz="2400" b="1" dirty="0" smtClean="0"/>
              <a:t>109</a:t>
            </a:r>
            <a:endParaRPr lang="tr-TR" sz="2400" b="1" dirty="0"/>
          </a:p>
          <a:p>
            <a:r>
              <a:rPr lang="tr-TR" sz="2400" b="1" dirty="0" smtClean="0"/>
              <a:t>109</a:t>
            </a:r>
            <a:r>
              <a:rPr lang="tr-TR" sz="2400" b="1" dirty="0" smtClean="0"/>
              <a:t> </a:t>
            </a:r>
            <a:r>
              <a:rPr lang="tr-TR" sz="2400" b="1" dirty="0"/>
              <a:t>- </a:t>
            </a:r>
            <a:r>
              <a:rPr lang="tr-TR" sz="2400" b="1" dirty="0" smtClean="0"/>
              <a:t>67</a:t>
            </a:r>
            <a:r>
              <a:rPr lang="tr-TR" sz="2400" b="1" dirty="0" smtClean="0"/>
              <a:t> </a:t>
            </a:r>
            <a:r>
              <a:rPr lang="tr-TR" sz="2400" b="1" dirty="0"/>
              <a:t>= </a:t>
            </a:r>
            <a:r>
              <a:rPr lang="tr-TR" sz="2400" b="1" dirty="0" smtClean="0"/>
              <a:t>?</a:t>
            </a:r>
          </a:p>
          <a:p>
            <a:r>
              <a:rPr lang="tr-TR" sz="2400" b="1" dirty="0" smtClean="0"/>
              <a:t>	</a:t>
            </a:r>
            <a:r>
              <a:rPr lang="tr-TR" sz="2400" b="1" dirty="0" smtClean="0"/>
              <a:t>67   </a:t>
            </a:r>
            <a:r>
              <a:rPr lang="tr-TR" sz="2400" b="1" dirty="0" smtClean="0"/>
              <a:t> </a:t>
            </a:r>
            <a:r>
              <a:rPr lang="tr-TR" sz="2400" b="1" dirty="0" smtClean="0"/>
              <a:t>+   </a:t>
            </a:r>
            <a:r>
              <a:rPr lang="tr-TR" sz="2400" b="1" dirty="0" smtClean="0"/>
              <a:t>50=117</a:t>
            </a:r>
            <a:endParaRPr lang="tr-TR" sz="2400" b="1" dirty="0" smtClean="0"/>
          </a:p>
          <a:p>
            <a:r>
              <a:rPr lang="tr-TR" sz="2400" b="1" dirty="0"/>
              <a:t>	</a:t>
            </a:r>
            <a:r>
              <a:rPr lang="tr-TR" sz="2400" b="1" dirty="0" smtClean="0"/>
              <a:t>117  - </a:t>
            </a:r>
            <a:r>
              <a:rPr lang="tr-TR" sz="2400" b="1" dirty="0" smtClean="0"/>
              <a:t> 8  =</a:t>
            </a:r>
            <a:r>
              <a:rPr lang="tr-TR" sz="2400" b="1" dirty="0" smtClean="0"/>
              <a:t>109</a:t>
            </a:r>
            <a:endParaRPr lang="tr-TR" sz="2400" b="1" dirty="0" smtClean="0"/>
          </a:p>
          <a:p>
            <a:r>
              <a:rPr lang="tr-TR" sz="2400" b="1" dirty="0" smtClean="0"/>
              <a:t>                       </a:t>
            </a:r>
            <a:r>
              <a:rPr lang="tr-TR" sz="2400" b="1" dirty="0" smtClean="0"/>
              <a:t>50-8=42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71397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/>
      <p:bldP spid="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7" y="1596303"/>
            <a:ext cx="3472029" cy="4913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6</a:t>
            </a:r>
            <a:r>
              <a:rPr lang="tr-TR" sz="2000" b="1" dirty="0" smtClean="0">
                <a:solidFill>
                  <a:srgbClr val="FF0000"/>
                </a:solidFill>
              </a:rPr>
              <a:t>) En yakın onluk için ekle, sonra onları ve birleri ekle zihinden 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</a:p>
          <a:p>
            <a:r>
              <a:rPr lang="tr-TR" sz="2000" b="1" dirty="0">
                <a:solidFill>
                  <a:srgbClr val="FF0000"/>
                </a:solidFill>
              </a:rPr>
              <a:t>	</a:t>
            </a:r>
            <a:r>
              <a:rPr lang="tr-TR" sz="2000" b="1" dirty="0" smtClean="0"/>
              <a:t>İlk toplananı en yakın onluk için ekle ,Bulunan sayıya onları ekle, sonra bulunan en son sayıya birlikleri ekle.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3615926" y="2852936"/>
            <a:ext cx="542057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26 + ? = 48</a:t>
            </a:r>
          </a:p>
          <a:p>
            <a:r>
              <a:rPr lang="tr-TR" sz="2400" b="1" dirty="0"/>
              <a:t>48 - 26 = </a:t>
            </a:r>
            <a:r>
              <a:rPr lang="tr-TR" sz="2400" b="1" dirty="0" smtClean="0"/>
              <a:t>?</a:t>
            </a:r>
          </a:p>
          <a:p>
            <a:r>
              <a:rPr lang="tr-TR" sz="2400" b="1" dirty="0" smtClean="0"/>
              <a:t>26 </a:t>
            </a:r>
            <a:r>
              <a:rPr lang="tr-TR" sz="2400" b="1" dirty="0" smtClean="0"/>
              <a:t>+   </a:t>
            </a:r>
            <a:r>
              <a:rPr lang="tr-TR" sz="2400" b="1" dirty="0" smtClean="0"/>
              <a:t>4=30  </a:t>
            </a:r>
            <a:r>
              <a:rPr lang="tr-TR" b="1" dirty="0" smtClean="0">
                <a:solidFill>
                  <a:srgbClr val="FF0000"/>
                </a:solidFill>
              </a:rPr>
              <a:t>26’ya 4 eklendi en yakın onluk bulundu.</a:t>
            </a:r>
            <a:endParaRPr lang="tr-TR" b="1" dirty="0" smtClean="0">
              <a:solidFill>
                <a:srgbClr val="FF0000"/>
              </a:solidFill>
            </a:endParaRPr>
          </a:p>
          <a:p>
            <a:r>
              <a:rPr lang="tr-TR" sz="2400" b="1" dirty="0" smtClean="0"/>
              <a:t>30 + 10=40  </a:t>
            </a:r>
            <a:r>
              <a:rPr lang="tr-TR" b="1" dirty="0" smtClean="0">
                <a:solidFill>
                  <a:srgbClr val="FF0000"/>
                </a:solidFill>
              </a:rPr>
              <a:t>30’a 10 eklendi.</a:t>
            </a:r>
          </a:p>
          <a:p>
            <a:r>
              <a:rPr lang="tr-TR" sz="2400" b="1" dirty="0" smtClean="0"/>
              <a:t>40 +    8=48 </a:t>
            </a:r>
            <a:r>
              <a:rPr lang="tr-TR" b="1" dirty="0" smtClean="0">
                <a:solidFill>
                  <a:srgbClr val="FF0000"/>
                </a:solidFill>
              </a:rPr>
              <a:t>En son 40’a 8 birlik eklendi.</a:t>
            </a:r>
            <a:endParaRPr lang="tr-TR" b="1" dirty="0">
              <a:solidFill>
                <a:srgbClr val="FF0000"/>
              </a:solidFill>
            </a:endParaRPr>
          </a:p>
          <a:p>
            <a:r>
              <a:rPr lang="tr-TR" sz="2400" b="1" dirty="0" smtClean="0"/>
              <a:t> ?=4+10+8 </a:t>
            </a:r>
          </a:p>
          <a:p>
            <a:r>
              <a:rPr lang="tr-TR" sz="2400" b="1" dirty="0" smtClean="0"/>
              <a:t>?</a:t>
            </a:r>
            <a:r>
              <a:rPr lang="tr-TR" sz="2400" b="1" dirty="0" smtClean="0"/>
              <a:t>=22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67</a:t>
            </a:r>
            <a:r>
              <a:rPr lang="tr-TR" sz="2000" b="1" dirty="0"/>
              <a:t> </a:t>
            </a:r>
            <a:r>
              <a:rPr lang="tr-TR" sz="2000" b="1" dirty="0" smtClean="0"/>
              <a:t>+ ?  </a:t>
            </a:r>
            <a:r>
              <a:rPr lang="tr-TR" sz="2000" b="1" dirty="0" smtClean="0"/>
              <a:t>=109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En yakın onluk için ekle, sonra onları ve birleri ekle zihinden çıkarma yöntemi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9128" y="3233903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49 + ? = 74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 </a:t>
            </a:r>
            <a:r>
              <a:rPr lang="tr-TR" sz="2000" b="1" dirty="0">
                <a:solidFill>
                  <a:srgbClr val="FF0000"/>
                </a:solidFill>
              </a:rPr>
              <a:t>En yakın onluk için ekle, sonra onları ve birleri ekle zihinden çıkarma </a:t>
            </a:r>
            <a:r>
              <a:rPr lang="tr-TR" sz="2000" b="1" dirty="0" smtClean="0">
                <a:solidFill>
                  <a:srgbClr val="FF0000"/>
                </a:solidFill>
              </a:rPr>
              <a:t>yöntemi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10" name="Dikdörtgen 9"/>
          <p:cNvSpPr/>
          <p:nvPr/>
        </p:nvSpPr>
        <p:spPr>
          <a:xfrm>
            <a:off x="1331640" y="980728"/>
            <a:ext cx="54205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69</a:t>
            </a:r>
            <a:r>
              <a:rPr lang="tr-TR" sz="2000" b="1" dirty="0" smtClean="0"/>
              <a:t> </a:t>
            </a:r>
            <a:r>
              <a:rPr lang="tr-TR" sz="2000" b="1" dirty="0"/>
              <a:t>+ ? = </a:t>
            </a:r>
            <a:r>
              <a:rPr lang="tr-TR" sz="2000" b="1" dirty="0" smtClean="0"/>
              <a:t>109</a:t>
            </a:r>
            <a:endParaRPr lang="tr-TR" sz="2000" b="1" dirty="0"/>
          </a:p>
          <a:p>
            <a:r>
              <a:rPr lang="tr-TR" sz="2000" b="1" dirty="0" smtClean="0"/>
              <a:t>109</a:t>
            </a:r>
            <a:r>
              <a:rPr lang="tr-TR" sz="2000" b="1" dirty="0" smtClean="0"/>
              <a:t> </a:t>
            </a:r>
            <a:r>
              <a:rPr lang="tr-TR" sz="2000" b="1" dirty="0"/>
              <a:t>- </a:t>
            </a:r>
            <a:r>
              <a:rPr lang="tr-TR" sz="2000" b="1" dirty="0" smtClean="0"/>
              <a:t>69</a:t>
            </a:r>
            <a:r>
              <a:rPr lang="tr-TR" sz="2000" b="1" dirty="0" smtClean="0"/>
              <a:t> </a:t>
            </a:r>
            <a:r>
              <a:rPr lang="tr-TR" sz="2000" b="1" dirty="0"/>
              <a:t>= </a:t>
            </a:r>
            <a:r>
              <a:rPr lang="tr-TR" sz="2000" b="1" dirty="0" smtClean="0"/>
              <a:t>?</a:t>
            </a:r>
          </a:p>
          <a:p>
            <a:r>
              <a:rPr lang="tr-TR" sz="2000" b="1" dirty="0" smtClean="0"/>
              <a:t>69</a:t>
            </a:r>
            <a:r>
              <a:rPr lang="tr-TR" sz="2000" b="1" dirty="0" smtClean="0"/>
              <a:t> </a:t>
            </a:r>
            <a:r>
              <a:rPr lang="tr-TR" sz="2000" b="1" dirty="0" smtClean="0"/>
              <a:t>+   </a:t>
            </a:r>
            <a:r>
              <a:rPr lang="tr-TR" sz="2000" b="1" dirty="0" smtClean="0">
                <a:solidFill>
                  <a:srgbClr val="FF0000"/>
                </a:solidFill>
              </a:rPr>
              <a:t>1</a:t>
            </a:r>
            <a:r>
              <a:rPr lang="tr-TR" sz="2000" b="1" dirty="0" smtClean="0"/>
              <a:t>=70  </a:t>
            </a:r>
            <a:r>
              <a:rPr lang="tr-TR" sz="1600" b="1" dirty="0" smtClean="0">
                <a:solidFill>
                  <a:srgbClr val="FF0000"/>
                </a:solidFill>
              </a:rPr>
              <a:t>69</a:t>
            </a:r>
            <a:r>
              <a:rPr lang="tr-TR" sz="1600" b="1" dirty="0" smtClean="0">
                <a:solidFill>
                  <a:srgbClr val="FF0000"/>
                </a:solidFill>
              </a:rPr>
              <a:t>’a </a:t>
            </a:r>
            <a:r>
              <a:rPr lang="tr-TR" sz="1600" b="1" dirty="0">
                <a:solidFill>
                  <a:srgbClr val="FF0000"/>
                </a:solidFill>
              </a:rPr>
              <a:t>1</a:t>
            </a:r>
            <a:r>
              <a:rPr lang="tr-TR" sz="1600" b="1" dirty="0" smtClean="0">
                <a:solidFill>
                  <a:srgbClr val="FF0000"/>
                </a:solidFill>
              </a:rPr>
              <a:t> eklendi en yakın onluk bulundu.</a:t>
            </a:r>
            <a:endParaRPr lang="tr-TR" sz="1600" b="1" dirty="0" smtClean="0">
              <a:solidFill>
                <a:srgbClr val="FF0000"/>
              </a:solidFill>
            </a:endParaRPr>
          </a:p>
          <a:p>
            <a:r>
              <a:rPr lang="tr-TR" sz="2000" b="1" dirty="0"/>
              <a:t>7</a:t>
            </a:r>
            <a:r>
              <a:rPr lang="tr-TR" sz="2000" b="1" dirty="0" smtClean="0"/>
              <a:t>0 + </a:t>
            </a:r>
            <a:r>
              <a:rPr lang="tr-TR" sz="2000" b="1" dirty="0" smtClean="0">
                <a:solidFill>
                  <a:srgbClr val="FF0000"/>
                </a:solidFill>
              </a:rPr>
              <a:t>30</a:t>
            </a:r>
            <a:r>
              <a:rPr lang="tr-TR" sz="2000" b="1" dirty="0" smtClean="0"/>
              <a:t>=100  </a:t>
            </a:r>
            <a:r>
              <a:rPr lang="tr-TR" sz="1600" b="1" dirty="0" smtClean="0">
                <a:solidFill>
                  <a:srgbClr val="FF0000"/>
                </a:solidFill>
              </a:rPr>
              <a:t>7</a:t>
            </a:r>
            <a:r>
              <a:rPr lang="tr-TR" sz="1600" b="1" dirty="0" smtClean="0">
                <a:solidFill>
                  <a:srgbClr val="FF0000"/>
                </a:solidFill>
              </a:rPr>
              <a:t>0’e </a:t>
            </a:r>
            <a:r>
              <a:rPr lang="tr-TR" sz="1600" b="1" dirty="0">
                <a:solidFill>
                  <a:srgbClr val="FF0000"/>
                </a:solidFill>
              </a:rPr>
              <a:t>3</a:t>
            </a:r>
            <a:r>
              <a:rPr lang="tr-TR" sz="1600" b="1" dirty="0" smtClean="0">
                <a:solidFill>
                  <a:srgbClr val="FF0000"/>
                </a:solidFill>
              </a:rPr>
              <a:t>0 eklendi.</a:t>
            </a:r>
          </a:p>
          <a:p>
            <a:r>
              <a:rPr lang="tr-TR" sz="2000" b="1" dirty="0" smtClean="0"/>
              <a:t>100 +  </a:t>
            </a:r>
            <a:r>
              <a:rPr lang="tr-TR" sz="2000" b="1" dirty="0" smtClean="0">
                <a:solidFill>
                  <a:srgbClr val="FF0000"/>
                </a:solidFill>
              </a:rPr>
              <a:t>9</a:t>
            </a:r>
            <a:r>
              <a:rPr lang="tr-TR" sz="2000" b="1" dirty="0" smtClean="0"/>
              <a:t> =109  </a:t>
            </a:r>
            <a:r>
              <a:rPr lang="tr-TR" sz="1600" b="1" dirty="0" smtClean="0">
                <a:solidFill>
                  <a:srgbClr val="FF0000"/>
                </a:solidFill>
              </a:rPr>
              <a:t>En son 100’e 9 birlik eklendi.</a:t>
            </a:r>
            <a:endParaRPr lang="tr-TR" sz="16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 ?= 1+30+9 </a:t>
            </a:r>
          </a:p>
          <a:p>
            <a:r>
              <a:rPr lang="tr-TR" sz="2000" b="1" dirty="0" smtClean="0"/>
              <a:t>?</a:t>
            </a:r>
            <a:r>
              <a:rPr lang="tr-TR" sz="2000" b="1" dirty="0" smtClean="0"/>
              <a:t>=40</a:t>
            </a:r>
            <a:endParaRPr lang="tr-TR" sz="2000" b="1" dirty="0"/>
          </a:p>
        </p:txBody>
      </p:sp>
      <p:sp>
        <p:nvSpPr>
          <p:cNvPr id="11" name="Dikdörtgen 10"/>
          <p:cNvSpPr/>
          <p:nvPr/>
        </p:nvSpPr>
        <p:spPr>
          <a:xfrm>
            <a:off x="222489" y="4241899"/>
            <a:ext cx="542057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4</a:t>
            </a:r>
            <a:r>
              <a:rPr lang="tr-TR" sz="2000" b="1" dirty="0" smtClean="0"/>
              <a:t>9</a:t>
            </a:r>
            <a:r>
              <a:rPr lang="tr-TR" sz="2000" b="1" dirty="0" smtClean="0"/>
              <a:t> </a:t>
            </a:r>
            <a:r>
              <a:rPr lang="tr-TR" sz="2000" b="1" dirty="0"/>
              <a:t>+ ? = </a:t>
            </a:r>
            <a:r>
              <a:rPr lang="tr-TR" sz="2000" b="1" dirty="0" smtClean="0"/>
              <a:t>74</a:t>
            </a:r>
            <a:endParaRPr lang="tr-TR" sz="2000" b="1" dirty="0"/>
          </a:p>
          <a:p>
            <a:r>
              <a:rPr lang="tr-TR" sz="2000" b="1" dirty="0" smtClean="0"/>
              <a:t>74 </a:t>
            </a:r>
            <a:r>
              <a:rPr lang="tr-TR" sz="2000" b="1" dirty="0"/>
              <a:t>- </a:t>
            </a:r>
            <a:r>
              <a:rPr lang="tr-TR" sz="2000" b="1" dirty="0"/>
              <a:t>4</a:t>
            </a:r>
            <a:r>
              <a:rPr lang="tr-TR" sz="2000" b="1" dirty="0" smtClean="0"/>
              <a:t>9</a:t>
            </a:r>
            <a:r>
              <a:rPr lang="tr-TR" sz="2000" b="1" dirty="0" smtClean="0"/>
              <a:t> </a:t>
            </a:r>
            <a:r>
              <a:rPr lang="tr-TR" sz="2000" b="1" dirty="0"/>
              <a:t>= </a:t>
            </a:r>
            <a:r>
              <a:rPr lang="tr-TR" sz="2000" b="1" dirty="0" smtClean="0"/>
              <a:t>?</a:t>
            </a:r>
          </a:p>
          <a:p>
            <a:r>
              <a:rPr lang="tr-TR" sz="2000" b="1" dirty="0"/>
              <a:t>4</a:t>
            </a:r>
            <a:r>
              <a:rPr lang="tr-TR" sz="2000" b="1" dirty="0" smtClean="0"/>
              <a:t>9</a:t>
            </a:r>
            <a:r>
              <a:rPr lang="tr-TR" sz="2000" b="1" dirty="0" smtClean="0"/>
              <a:t> </a:t>
            </a:r>
            <a:r>
              <a:rPr lang="tr-TR" sz="2000" b="1" dirty="0" smtClean="0"/>
              <a:t>+   </a:t>
            </a:r>
            <a:r>
              <a:rPr lang="tr-TR" sz="2000" b="1" dirty="0" smtClean="0">
                <a:solidFill>
                  <a:srgbClr val="FF0000"/>
                </a:solidFill>
              </a:rPr>
              <a:t>1</a:t>
            </a:r>
            <a:r>
              <a:rPr lang="tr-TR" sz="2000" b="1" dirty="0" smtClean="0"/>
              <a:t>=50  </a:t>
            </a:r>
            <a:r>
              <a:rPr lang="tr-TR" sz="1600" b="1" dirty="0">
                <a:solidFill>
                  <a:srgbClr val="FF0000"/>
                </a:solidFill>
              </a:rPr>
              <a:t>4</a:t>
            </a:r>
            <a:r>
              <a:rPr lang="tr-TR" sz="1600" b="1" dirty="0" smtClean="0">
                <a:solidFill>
                  <a:srgbClr val="FF0000"/>
                </a:solidFill>
              </a:rPr>
              <a:t>9</a:t>
            </a:r>
            <a:r>
              <a:rPr lang="tr-TR" sz="1600" b="1" dirty="0" smtClean="0">
                <a:solidFill>
                  <a:srgbClr val="FF0000"/>
                </a:solidFill>
              </a:rPr>
              <a:t>’a </a:t>
            </a:r>
            <a:r>
              <a:rPr lang="tr-TR" sz="1600" b="1" dirty="0">
                <a:solidFill>
                  <a:srgbClr val="FF0000"/>
                </a:solidFill>
              </a:rPr>
              <a:t>1</a:t>
            </a:r>
            <a:r>
              <a:rPr lang="tr-TR" sz="1600" b="1" dirty="0" smtClean="0">
                <a:solidFill>
                  <a:srgbClr val="FF0000"/>
                </a:solidFill>
              </a:rPr>
              <a:t> eklendi en yakın onluk bulundu.</a:t>
            </a:r>
            <a:endParaRPr lang="tr-TR" sz="1600" b="1" dirty="0" smtClean="0">
              <a:solidFill>
                <a:srgbClr val="FF0000"/>
              </a:solidFill>
            </a:endParaRPr>
          </a:p>
          <a:p>
            <a:r>
              <a:rPr lang="tr-TR" sz="2000" b="1" dirty="0" smtClean="0"/>
              <a:t>50 + </a:t>
            </a:r>
            <a:r>
              <a:rPr lang="tr-TR" sz="2000" b="1" dirty="0" smtClean="0">
                <a:solidFill>
                  <a:srgbClr val="FF0000"/>
                </a:solidFill>
              </a:rPr>
              <a:t>2</a:t>
            </a:r>
            <a:r>
              <a:rPr lang="tr-TR" sz="2000" b="1" dirty="0" smtClean="0">
                <a:solidFill>
                  <a:srgbClr val="FF0000"/>
                </a:solidFill>
              </a:rPr>
              <a:t>0</a:t>
            </a:r>
            <a:r>
              <a:rPr lang="tr-TR" sz="2000" b="1" dirty="0" smtClean="0"/>
              <a:t>=70  </a:t>
            </a:r>
            <a:r>
              <a:rPr lang="tr-TR" sz="1600" b="1" dirty="0">
                <a:solidFill>
                  <a:srgbClr val="FF0000"/>
                </a:solidFill>
              </a:rPr>
              <a:t>5</a:t>
            </a:r>
            <a:r>
              <a:rPr lang="tr-TR" sz="1600" b="1" dirty="0" smtClean="0">
                <a:solidFill>
                  <a:srgbClr val="FF0000"/>
                </a:solidFill>
              </a:rPr>
              <a:t>0’e 20 eklendi.</a:t>
            </a:r>
          </a:p>
          <a:p>
            <a:r>
              <a:rPr lang="tr-TR" sz="2000" b="1" dirty="0" smtClean="0"/>
              <a:t>70 +  </a:t>
            </a:r>
            <a:r>
              <a:rPr lang="tr-TR" sz="2000" b="1" dirty="0">
                <a:solidFill>
                  <a:srgbClr val="FF0000"/>
                </a:solidFill>
              </a:rPr>
              <a:t>4</a:t>
            </a:r>
            <a:r>
              <a:rPr lang="tr-TR" sz="2000" b="1" dirty="0" smtClean="0"/>
              <a:t> =74  </a:t>
            </a:r>
            <a:r>
              <a:rPr lang="tr-TR" sz="1600" b="1" dirty="0" smtClean="0">
                <a:solidFill>
                  <a:srgbClr val="FF0000"/>
                </a:solidFill>
              </a:rPr>
              <a:t>En son 70’e </a:t>
            </a:r>
            <a:r>
              <a:rPr lang="tr-TR" sz="1600" b="1" dirty="0">
                <a:solidFill>
                  <a:srgbClr val="FF0000"/>
                </a:solidFill>
              </a:rPr>
              <a:t>4</a:t>
            </a:r>
            <a:r>
              <a:rPr lang="tr-TR" sz="1600" b="1" dirty="0" smtClean="0">
                <a:solidFill>
                  <a:srgbClr val="FF0000"/>
                </a:solidFill>
              </a:rPr>
              <a:t> birlik eklendi.</a:t>
            </a:r>
            <a:endParaRPr lang="tr-TR" sz="1600" b="1" dirty="0">
              <a:solidFill>
                <a:srgbClr val="FF0000"/>
              </a:solidFill>
            </a:endParaRPr>
          </a:p>
          <a:p>
            <a:r>
              <a:rPr lang="tr-TR" sz="2000" b="1" dirty="0" smtClean="0"/>
              <a:t> ?= 1+20+4 </a:t>
            </a:r>
          </a:p>
          <a:p>
            <a:r>
              <a:rPr lang="tr-TR" sz="2000" b="1" dirty="0" smtClean="0"/>
              <a:t>?</a:t>
            </a:r>
            <a:r>
              <a:rPr lang="tr-TR" sz="2000" b="1" dirty="0" smtClean="0"/>
              <a:t>=25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700013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784976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Örnek</a:t>
            </a:r>
          </a:p>
          <a:p>
            <a:r>
              <a:rPr lang="tr-TR" b="1" dirty="0" smtClean="0"/>
              <a:t>	Öğretmenleri</a:t>
            </a:r>
            <a:r>
              <a:rPr lang="tr-TR" b="1" dirty="0"/>
              <a:t>, Umut ve sınıf arkadaşlarına öğrendikleri konuları yaz tatilinde tekrar </a:t>
            </a:r>
            <a:r>
              <a:rPr lang="tr-TR" b="1" dirty="0" smtClean="0"/>
              <a:t>etmeleri için </a:t>
            </a:r>
            <a:r>
              <a:rPr lang="tr-TR" b="1" dirty="0"/>
              <a:t>44 testi ödev olarak vermiştir. Tatilin ilk 1 ayı içerisinde 19 test çözen </a:t>
            </a:r>
            <a:r>
              <a:rPr lang="tr-TR" b="1" dirty="0" smtClean="0"/>
              <a:t>Umut'un, çözmesi </a:t>
            </a:r>
            <a:r>
              <a:rPr lang="tr-TR" b="1" dirty="0"/>
              <a:t>gereken kaç testinin kaldığını zihinden hesaplayabilir misiniz?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9512" y="3955588"/>
            <a:ext cx="8784976" cy="193899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/>
              <a:t>Çözüm:</a:t>
            </a:r>
          </a:p>
          <a:p>
            <a:r>
              <a:rPr lang="tr-TR" sz="2000" b="1" dirty="0"/>
              <a:t>"En yakın onluk için ekle, sonra </a:t>
            </a:r>
            <a:r>
              <a:rPr lang="tr-TR" sz="2000" b="1" dirty="0" smtClean="0"/>
              <a:t>'</a:t>
            </a:r>
            <a:r>
              <a:rPr lang="tr-TR" sz="2000" b="1" dirty="0" err="1" smtClean="0"/>
              <a:t>on'ları</a:t>
            </a:r>
            <a:r>
              <a:rPr lang="tr-TR" sz="2000" b="1" dirty="0" smtClean="0"/>
              <a:t> </a:t>
            </a:r>
            <a:r>
              <a:rPr lang="nb-NO" sz="2000" b="1" dirty="0" smtClean="0"/>
              <a:t>ve </a:t>
            </a:r>
            <a:r>
              <a:rPr lang="nb-NO" sz="2000" b="1" dirty="0"/>
              <a:t>birleri ekle." stratejisini kullanırsak;</a:t>
            </a:r>
          </a:p>
          <a:p>
            <a:r>
              <a:rPr lang="tr-TR" sz="2000" b="1" dirty="0"/>
              <a:t>19 + 1 = </a:t>
            </a:r>
            <a:r>
              <a:rPr lang="tr-TR" sz="2000" b="1" dirty="0" smtClean="0"/>
              <a:t>20     19’a en yakın onluk için 1 eklendi. 20 oldu.</a:t>
            </a:r>
            <a:endParaRPr lang="tr-TR" sz="2000" b="1" dirty="0"/>
          </a:p>
          <a:p>
            <a:r>
              <a:rPr lang="tr-TR" sz="2000" b="1" dirty="0"/>
              <a:t>20 + 20 = </a:t>
            </a:r>
            <a:r>
              <a:rPr lang="tr-TR" sz="2000" b="1" dirty="0" smtClean="0"/>
              <a:t>40    20’ye 2 onluk 2.10=20 eklendi.40 oldu.</a:t>
            </a:r>
            <a:endParaRPr lang="tr-TR" sz="2000" b="1" dirty="0"/>
          </a:p>
          <a:p>
            <a:r>
              <a:rPr lang="tr-TR" sz="2000" b="1" dirty="0"/>
              <a:t>40 + 4 = </a:t>
            </a:r>
            <a:r>
              <a:rPr lang="tr-TR" sz="2000" b="1" dirty="0" smtClean="0"/>
              <a:t>44      40’a 4 birlik eklendi.44 oldu.</a:t>
            </a:r>
            <a:endParaRPr lang="tr-TR" sz="2000" b="1" dirty="0"/>
          </a:p>
          <a:p>
            <a:r>
              <a:rPr lang="fi-FI" sz="2000" b="1" dirty="0"/>
              <a:t>1 + 20 + 4 = 25 testi kalmıştır.</a:t>
            </a:r>
            <a:endParaRPr lang="tr-TR" sz="20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527714"/>
            <a:ext cx="3027328" cy="215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62192" y="1124744"/>
            <a:ext cx="8874303" cy="1200329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Örnek:</a:t>
            </a:r>
            <a:endParaRPr lang="tr-TR" b="1" dirty="0">
              <a:solidFill>
                <a:srgbClr val="FF0000"/>
              </a:solidFill>
            </a:endParaRPr>
          </a:p>
          <a:p>
            <a:r>
              <a:rPr lang="tr-TR" dirty="0" smtClean="0"/>
              <a:t>	</a:t>
            </a:r>
            <a:r>
              <a:rPr lang="tr-TR" b="1" dirty="0" smtClean="0"/>
              <a:t>Derya</a:t>
            </a:r>
            <a:r>
              <a:rPr lang="tr-TR" b="1" dirty="0"/>
              <a:t>, 60 saatlik bir gitar kursuna kayıt yaptırmıştır. Her hafta 2 saat kursa giderek, </a:t>
            </a:r>
            <a:r>
              <a:rPr lang="tr-TR" b="1" dirty="0" smtClean="0"/>
              <a:t>kursun 36 </a:t>
            </a:r>
            <a:r>
              <a:rPr lang="tr-TR" b="1" dirty="0"/>
              <a:t>saatlik kısmını tamamlamıştır. Kursun bitmesi için Derya'nın kaç saat daha </a:t>
            </a:r>
            <a:r>
              <a:rPr lang="tr-TR" b="1" dirty="0" smtClean="0"/>
              <a:t>gitmesi gerektiğini </a:t>
            </a:r>
            <a:r>
              <a:rPr lang="tr-TR" b="1" dirty="0"/>
              <a:t>zihinden hesaplayabilir misiniz?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96851" y="5011340"/>
            <a:ext cx="8784976" cy="14773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Çözüm:</a:t>
            </a:r>
          </a:p>
          <a:p>
            <a:r>
              <a:rPr lang="tr-TR" b="1" dirty="0"/>
              <a:t>"Onar onar çıkarmak " stratejisini kullanırsak;</a:t>
            </a:r>
          </a:p>
          <a:p>
            <a:r>
              <a:rPr lang="tr-TR" b="1" dirty="0"/>
              <a:t>60 - 36 = 60 - 10 - 10 - 10 - 6 = 30 - 6 = 24 saat daha gitmelidir</a:t>
            </a:r>
            <a:r>
              <a:rPr lang="tr-TR" b="1" dirty="0" smtClean="0"/>
              <a:t>.</a:t>
            </a:r>
          </a:p>
          <a:p>
            <a:r>
              <a:rPr lang="tr-TR" b="1" dirty="0"/>
              <a:t> </a:t>
            </a:r>
            <a:r>
              <a:rPr lang="tr-TR" b="1" dirty="0" smtClean="0"/>
              <a:t>        </a:t>
            </a:r>
            <a:r>
              <a:rPr lang="tr-TR" b="1" dirty="0"/>
              <a:t>10   10   10  </a:t>
            </a:r>
            <a:r>
              <a:rPr lang="tr-TR" b="1" dirty="0" smtClean="0"/>
              <a:t>6</a:t>
            </a:r>
            <a:endParaRPr lang="tr-TR" b="1" dirty="0"/>
          </a:p>
          <a:p>
            <a:r>
              <a:rPr lang="tr-TR" b="1" dirty="0"/>
              <a:t>Siz de başka bir strateji kullanarak çözüme ulaşabilir misiniz</a:t>
            </a:r>
            <a:r>
              <a:rPr lang="tr-TR" b="1" dirty="0" smtClean="0"/>
              <a:t>?</a:t>
            </a:r>
            <a:endParaRPr lang="tr-TR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pic>
        <p:nvPicPr>
          <p:cNvPr id="1026" name="Picture 2" descr="https://encrypted-tbn0.gstatic.com/images?q=tbn:ANd9GcQo2ER0jRby76RbIc626mRnZdSLV8yqB2D8jAeiJduZKHfH4G-z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2558729"/>
            <a:ext cx="2158901" cy="2111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7) Onar onar çıkarmak zihinden </a:t>
            </a:r>
            <a:r>
              <a:rPr lang="tr-TR" sz="2000" b="1" dirty="0" smtClean="0">
                <a:solidFill>
                  <a:srgbClr val="FF0000"/>
                </a:solidFill>
              </a:rPr>
              <a:t>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: </a:t>
            </a:r>
            <a:r>
              <a:rPr lang="tr-TR" sz="2000" b="1" dirty="0" smtClean="0"/>
              <a:t>Önce onluklar sıra ile çıkarılır. En son birlikler çıkarılır.</a:t>
            </a:r>
            <a:r>
              <a:rPr lang="tr-TR" sz="2000" b="1" dirty="0">
                <a:solidFill>
                  <a:srgbClr val="FF0000"/>
                </a:solidFill>
              </a:rPr>
              <a:t>	</a:t>
            </a:r>
            <a:endParaRPr lang="tr-TR" sz="2000" b="1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2419" y="3052428"/>
            <a:ext cx="3019425" cy="1123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2690336"/>
            <a:ext cx="8784976" cy="92333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AÇIKLAMA: </a:t>
            </a:r>
            <a:r>
              <a:rPr lang="tr-TR" b="1" dirty="0" smtClean="0"/>
              <a:t>Zihinden </a:t>
            </a:r>
            <a:r>
              <a:rPr lang="tr-TR" b="1" dirty="0"/>
              <a:t>toplama ve çıkarma işlemi için anlatılan stratejiler, işlem </a:t>
            </a:r>
            <a:r>
              <a:rPr lang="tr-TR" b="1" dirty="0" smtClean="0"/>
              <a:t>yapmanızı kolaylaştırmaktadır</a:t>
            </a:r>
            <a:r>
              <a:rPr lang="tr-TR" b="1" dirty="0"/>
              <a:t>. Bu stratejilerle sınırlı kalmayıp siz de kendi </a:t>
            </a:r>
            <a:r>
              <a:rPr lang="tr-TR" b="1" dirty="0" smtClean="0"/>
              <a:t>stratejilerinizi bulabilir </a:t>
            </a:r>
            <a:r>
              <a:rPr lang="tr-TR" b="1" dirty="0"/>
              <a:t>ve paylaşabilirsiniz.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130345" y="2276872"/>
            <a:ext cx="6912768" cy="187220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3600" b="1" dirty="0" smtClean="0"/>
              <a:t>DOĞAL SAYILARDA </a:t>
            </a:r>
          </a:p>
          <a:p>
            <a:pPr algn="ctr"/>
            <a:r>
              <a:rPr lang="tr-TR" sz="3600" b="1" dirty="0" smtClean="0"/>
              <a:t>ZİHİNDEN ÇIKARMA YÖNTEMLERİ</a:t>
            </a:r>
            <a:endParaRPr lang="tr-TR" sz="3600" b="1" dirty="0"/>
          </a:p>
        </p:txBody>
      </p:sp>
    </p:spTree>
    <p:extLst>
      <p:ext uri="{BB962C8B-B14F-4D97-AF65-F5344CB8AC3E}">
        <p14:creationId xmlns:p14="http://schemas.microsoft.com/office/powerpoint/2010/main" val="1764144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179512" y="4797152"/>
            <a:ext cx="8784976" cy="1815882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800" b="1" dirty="0" smtClean="0">
                <a:solidFill>
                  <a:srgbClr val="FF0000"/>
                </a:solidFill>
              </a:rPr>
              <a:t>ÖMER ASKERDEN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2800" b="1" dirty="0" smtClean="0">
                <a:solidFill>
                  <a:srgbClr val="FF0000"/>
                </a:solidFill>
              </a:rPr>
              <a:t>UZMAN İLKÖĞRETİM MATEMATİK ÖĞRETMENİ 						omeraskerden@hotmail.com.tr</a:t>
            </a:r>
            <a:endParaRPr lang="tr-TR" sz="2800" b="1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375756" y="404664"/>
            <a:ext cx="4392488" cy="1512168"/>
          </a:xfrm>
          <a:prstGeom prst="rect">
            <a:avLst/>
          </a:prstGeom>
          <a:solidFill>
            <a:srgbClr val="FFCCFF">
              <a:alpha val="5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7200" b="1" dirty="0" smtClean="0">
                <a:solidFill>
                  <a:srgbClr val="FF0000"/>
                </a:solidFill>
              </a:rPr>
              <a:t>hazırlayan</a:t>
            </a:r>
            <a:endParaRPr lang="tr-TR" sz="7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5462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48464" cy="150810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Zihinden Çıkarıyorum</a:t>
            </a:r>
          </a:p>
          <a:p>
            <a:r>
              <a:rPr lang="tr-TR" b="1" dirty="0"/>
              <a:t>Dedektif Ahmet Açıkgöz ve ortağı Burcu </a:t>
            </a:r>
            <a:r>
              <a:rPr lang="tr-TR" b="1" dirty="0" smtClean="0"/>
              <a:t>Eray yaptıkları tüm sorgulamalarda </a:t>
            </a:r>
            <a:r>
              <a:rPr lang="tr-TR" b="1" dirty="0"/>
              <a:t>çok başarılıdırlar. </a:t>
            </a:r>
            <a:r>
              <a:rPr lang="tr-TR" b="1" dirty="0" smtClean="0"/>
              <a:t>Bu nedenle </a:t>
            </a:r>
            <a:r>
              <a:rPr lang="tr-TR" b="1" dirty="0"/>
              <a:t>pek çok iş teklifi almaktadırlar.</a:t>
            </a:r>
          </a:p>
          <a:p>
            <a:r>
              <a:rPr lang="tr-TR" b="1" dirty="0" smtClean="0"/>
              <a:t>	Açıkgöz </a:t>
            </a:r>
            <a:r>
              <a:rPr lang="tr-TR" b="1" dirty="0"/>
              <a:t>ve Eray, kabul ettikleri 34 </a:t>
            </a:r>
            <a:r>
              <a:rPr lang="tr-TR" b="1" dirty="0" smtClean="0"/>
              <a:t>sorgulamanın 22'sini </a:t>
            </a:r>
            <a:r>
              <a:rPr lang="tr-TR" b="1" dirty="0"/>
              <a:t>çözdülerse çözmeleri gereken kaç </a:t>
            </a:r>
            <a:r>
              <a:rPr lang="tr-TR" b="1" dirty="0" smtClean="0"/>
              <a:t>durum kaldığını </a:t>
            </a:r>
            <a:r>
              <a:rPr lang="tr-TR" b="1" dirty="0"/>
              <a:t>zihinden hesaplayabilir misiniz?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3816424" cy="3972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5" y="1844824"/>
            <a:ext cx="5557217" cy="3888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79512" y="126812"/>
            <a:ext cx="8856984" cy="101566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>
              <a:buAutoNum type="arabicParenR"/>
            </a:pPr>
            <a:r>
              <a:rPr lang="tr-TR" sz="2000" b="1" dirty="0" smtClean="0">
                <a:solidFill>
                  <a:srgbClr val="FF0000"/>
                </a:solidFill>
              </a:rPr>
              <a:t> Onlukları ve birlikleri ayırarak zihinden çıkarma yöntemi: </a:t>
            </a:r>
            <a:r>
              <a:rPr lang="tr-TR" sz="2000" b="1" dirty="0" smtClean="0"/>
              <a:t>Doğal sayıların her biri önce onluk sonra birlik şeklinde yazılır. Onluklar çıkarılır, onluk olarak, birlikler çıkarılır birlik olarak yazılır. Fark onluk ile fark birlikler toplanır.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6347872" y="3281208"/>
            <a:ext cx="2688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       34 = 30 + 4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22 = 20 + 2</a:t>
            </a:r>
          </a:p>
          <a:p>
            <a:r>
              <a:rPr lang="tr-TR" sz="2000" b="1" dirty="0" smtClean="0"/>
              <a:t>34-22=   10 + 2 =12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Metin kutusu 4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 </a:t>
            </a:r>
            <a:r>
              <a:rPr lang="tr-TR" sz="2000" b="1" dirty="0" smtClean="0"/>
              <a:t>48 – 34 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Onlukları ve birlikleri ayırarak zihinden çıkarma </a:t>
            </a:r>
            <a:r>
              <a:rPr lang="tr-TR" sz="2000" b="1" dirty="0" smtClean="0">
                <a:solidFill>
                  <a:srgbClr val="FF0000"/>
                </a:solidFill>
              </a:rPr>
              <a:t>yöntemini 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6" name="Dikdörtgen 5"/>
          <p:cNvSpPr/>
          <p:nvPr/>
        </p:nvSpPr>
        <p:spPr>
          <a:xfrm>
            <a:off x="2979528" y="1560567"/>
            <a:ext cx="2688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       </a:t>
            </a:r>
            <a:r>
              <a:rPr lang="tr-TR" sz="2000" b="1" dirty="0" smtClean="0"/>
              <a:t>48 </a:t>
            </a:r>
            <a:r>
              <a:rPr lang="tr-TR" sz="2000" b="1" dirty="0" smtClean="0"/>
              <a:t>= </a:t>
            </a:r>
            <a:r>
              <a:rPr lang="tr-TR" sz="2000" b="1" dirty="0" smtClean="0"/>
              <a:t>40 </a:t>
            </a:r>
            <a:r>
              <a:rPr lang="tr-TR" sz="2000" b="1" dirty="0" smtClean="0"/>
              <a:t>+ </a:t>
            </a:r>
            <a:r>
              <a:rPr lang="tr-TR" sz="2000" b="1" dirty="0" smtClean="0"/>
              <a:t>8</a:t>
            </a:r>
            <a:endParaRPr lang="tr-TR" sz="2000" b="1" dirty="0" smtClean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   </a:t>
            </a:r>
            <a:r>
              <a:rPr lang="tr-TR" sz="2000" b="1" dirty="0" smtClean="0"/>
              <a:t>34 </a:t>
            </a:r>
            <a:r>
              <a:rPr lang="tr-TR" sz="2000" b="1" dirty="0" smtClean="0"/>
              <a:t>= </a:t>
            </a:r>
            <a:r>
              <a:rPr lang="tr-TR" sz="2000" b="1" dirty="0" smtClean="0"/>
              <a:t>30 </a:t>
            </a:r>
            <a:r>
              <a:rPr lang="tr-TR" sz="2000" b="1" dirty="0" smtClean="0"/>
              <a:t>+ </a:t>
            </a:r>
            <a:r>
              <a:rPr lang="tr-TR" sz="2000" b="1" dirty="0" smtClean="0"/>
              <a:t>4</a:t>
            </a:r>
            <a:endParaRPr lang="tr-TR" sz="2000" b="1" dirty="0" smtClean="0"/>
          </a:p>
          <a:p>
            <a:r>
              <a:rPr lang="tr-TR" sz="2000" b="1" dirty="0" smtClean="0"/>
              <a:t>48 - 34= 10 + 4 </a:t>
            </a:r>
            <a:r>
              <a:rPr lang="tr-TR" sz="2000" b="1" dirty="0" smtClean="0"/>
              <a:t>=</a:t>
            </a:r>
            <a:r>
              <a:rPr lang="tr-TR" sz="2000" b="1" dirty="0" smtClean="0"/>
              <a:t>14</a:t>
            </a:r>
            <a:endParaRPr lang="tr-TR" sz="2000" b="1" dirty="0"/>
          </a:p>
        </p:txBody>
      </p:sp>
      <p:sp>
        <p:nvSpPr>
          <p:cNvPr id="7" name="Metin kutusu 6"/>
          <p:cNvSpPr txBox="1"/>
          <p:nvPr/>
        </p:nvSpPr>
        <p:spPr>
          <a:xfrm>
            <a:off x="179512" y="3212976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67 – 43 =?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Onlukları ve birlikleri ayırarak zihinden çıkarma </a:t>
            </a:r>
            <a:r>
              <a:rPr lang="tr-TR" sz="2000" b="1" dirty="0" smtClean="0">
                <a:solidFill>
                  <a:srgbClr val="FF0000"/>
                </a:solidFill>
              </a:rPr>
              <a:t>yöntemini 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8" name="Dikdörtgen 7"/>
          <p:cNvSpPr/>
          <p:nvPr/>
        </p:nvSpPr>
        <p:spPr>
          <a:xfrm>
            <a:off x="3138884" y="4653136"/>
            <a:ext cx="268862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       </a:t>
            </a:r>
            <a:r>
              <a:rPr lang="tr-TR" sz="2000" b="1" dirty="0" smtClean="0"/>
              <a:t>67= 60  + 7</a:t>
            </a:r>
            <a:endParaRPr lang="tr-TR" sz="2000" b="1" dirty="0" smtClean="0"/>
          </a:p>
          <a:p>
            <a:r>
              <a:rPr lang="tr-TR" sz="2000" b="1" dirty="0"/>
              <a:t> </a:t>
            </a:r>
            <a:r>
              <a:rPr lang="tr-TR" sz="2000" b="1" dirty="0" smtClean="0"/>
              <a:t>    </a:t>
            </a:r>
            <a:r>
              <a:rPr lang="tr-TR" sz="2000" b="1" dirty="0" smtClean="0"/>
              <a:t>  43= 40  + 3</a:t>
            </a:r>
            <a:endParaRPr lang="tr-TR" sz="2000" b="1" dirty="0" smtClean="0"/>
          </a:p>
          <a:p>
            <a:r>
              <a:rPr lang="tr-TR" sz="2000" b="1" dirty="0" smtClean="0"/>
              <a:t>67 - 43=20  + 4 =24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293218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16832"/>
            <a:ext cx="5976664" cy="4136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2)  Onar onar zihinden çıkarma yöntemi:   </a:t>
            </a:r>
            <a:r>
              <a:rPr lang="tr-TR" sz="2000" b="1" dirty="0" smtClean="0"/>
              <a:t>Çıkan sayı onluk ve birlik şeklinde yazılır.</a:t>
            </a:r>
          </a:p>
          <a:p>
            <a:r>
              <a:rPr lang="tr-TR" sz="2000" b="1" dirty="0" smtClean="0"/>
              <a:t>Eksilen sayıdan önce onluklar çıkarılır, sonra birlikler çıkarılır.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6373961" y="3477171"/>
            <a:ext cx="2472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34-22=  (34-10-10) </a:t>
            </a:r>
            <a:r>
              <a:rPr lang="tr-TR" sz="2000" b="1" dirty="0"/>
              <a:t>-</a:t>
            </a:r>
            <a:r>
              <a:rPr lang="tr-TR" sz="2000" b="1" dirty="0" smtClean="0"/>
              <a:t> 2 =14-2</a:t>
            </a:r>
          </a:p>
          <a:p>
            <a:r>
              <a:rPr lang="tr-TR" sz="2000" b="1" dirty="0" smtClean="0"/>
              <a:t>=12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 </a:t>
            </a:r>
            <a:r>
              <a:rPr lang="tr-TR" sz="2000" b="1" dirty="0" smtClean="0"/>
              <a:t>48 – 34 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Onar onar zihinden 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3203848" y="1556792"/>
            <a:ext cx="2472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48-34=(48-10-10)-2</a:t>
            </a:r>
          </a:p>
          <a:p>
            <a:r>
              <a:rPr lang="tr-TR" sz="2000" b="1" dirty="0" smtClean="0"/>
              <a:t>           =28-2</a:t>
            </a:r>
          </a:p>
          <a:p>
            <a:r>
              <a:rPr lang="tr-TR" sz="2000" b="1" dirty="0" smtClean="0"/>
              <a:t>           =26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67374" y="335699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72 – 25 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Onar onar zihinden çıkarma yöntemi</a:t>
            </a:r>
            <a:r>
              <a:rPr lang="tr-TR" sz="2000" b="1" dirty="0" smtClean="0">
                <a:solidFill>
                  <a:srgbClr val="FF0000"/>
                </a:solidFill>
              </a:rPr>
              <a:t>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7" name="Dikdörtgen 6"/>
          <p:cNvSpPr/>
          <p:nvPr/>
        </p:nvSpPr>
        <p:spPr>
          <a:xfrm>
            <a:off x="3491880" y="4509120"/>
            <a:ext cx="2472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72-25=(72-10-10)-5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=52-5</a:t>
            </a:r>
          </a:p>
          <a:p>
            <a:r>
              <a:rPr lang="tr-TR" sz="2000" b="1" dirty="0"/>
              <a:t> </a:t>
            </a:r>
            <a:r>
              <a:rPr lang="tr-TR" sz="2000" b="1" dirty="0" smtClean="0"/>
              <a:t>         =47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92510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 animBg="1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925" y="1704885"/>
            <a:ext cx="4727595" cy="44096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4" name="Metin kutusu 3"/>
          <p:cNvSpPr txBox="1"/>
          <p:nvPr/>
        </p:nvSpPr>
        <p:spPr>
          <a:xfrm>
            <a:off x="179512" y="126812"/>
            <a:ext cx="8856984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3) Çıkarılana benzet ,çıkar ,topla zihinden çıkarma yöntemi:   </a:t>
            </a:r>
            <a:r>
              <a:rPr lang="tr-TR" sz="2000" b="1" dirty="0" smtClean="0"/>
              <a:t>Eksilen sayı çıkan (çıkarılan)  sayıya benzetilir. Eksilenin ve çıkarılan sayının birler basamağı aynı olacak şekilde yazılır.</a:t>
            </a:r>
          </a:p>
          <a:p>
            <a:r>
              <a:rPr lang="tr-TR" sz="2000" b="1" dirty="0"/>
              <a:t>	</a:t>
            </a:r>
            <a:r>
              <a:rPr lang="tr-TR" sz="2000" b="1" dirty="0" smtClean="0"/>
              <a:t>Fark bulunur. Fark ile eksilen sayıdan ayrılan birlikler toplanır.</a:t>
            </a:r>
            <a:endParaRPr lang="tr-TR" sz="2000" b="1" dirty="0"/>
          </a:p>
        </p:txBody>
      </p:sp>
      <p:sp>
        <p:nvSpPr>
          <p:cNvPr id="5" name="Dikdörtgen 4"/>
          <p:cNvSpPr/>
          <p:nvPr/>
        </p:nvSpPr>
        <p:spPr>
          <a:xfrm>
            <a:off x="6732240" y="3288274"/>
            <a:ext cx="1680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34 = 32+ </a:t>
            </a:r>
            <a:r>
              <a:rPr lang="tr-TR" sz="2000" b="1" dirty="0" smtClean="0">
                <a:solidFill>
                  <a:srgbClr val="FF0000"/>
                </a:solidFill>
              </a:rPr>
              <a:t>2</a:t>
            </a:r>
          </a:p>
          <a:p>
            <a:r>
              <a:rPr lang="tr-TR" sz="2000" b="1" dirty="0" smtClean="0"/>
              <a:t>32-22=   </a:t>
            </a:r>
            <a:r>
              <a:rPr lang="tr-TR" sz="2000" b="1" dirty="0" smtClean="0">
                <a:solidFill>
                  <a:srgbClr val="FF0000"/>
                </a:solidFill>
              </a:rPr>
              <a:t>10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10+2=12</a:t>
            </a:r>
            <a:r>
              <a:rPr lang="tr-TR" sz="2000" b="1" dirty="0" smtClean="0"/>
              <a:t> </a:t>
            </a:r>
            <a:endParaRPr lang="tr-TR" sz="2000" b="1" dirty="0"/>
          </a:p>
        </p:txBody>
      </p:sp>
    </p:spTree>
    <p:extLst>
      <p:ext uri="{BB962C8B-B14F-4D97-AF65-F5344CB8AC3E}">
        <p14:creationId xmlns:p14="http://schemas.microsoft.com/office/powerpoint/2010/main" val="337707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tin kutusu 3"/>
          <p:cNvSpPr txBox="1"/>
          <p:nvPr/>
        </p:nvSpPr>
        <p:spPr>
          <a:xfrm>
            <a:off x="179512" y="126812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- 1 :  </a:t>
            </a:r>
            <a:r>
              <a:rPr lang="tr-TR" sz="2000" b="1" dirty="0" smtClean="0"/>
              <a:t>79 – 21 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</a:t>
            </a:r>
            <a:r>
              <a:rPr lang="tr-TR" sz="2000" b="1" dirty="0">
                <a:solidFill>
                  <a:srgbClr val="FF0000"/>
                </a:solidFill>
              </a:rPr>
              <a:t> Çıkarılana benzet ,çıkar ,topla zihinden çıkarma yöntemi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6" name="Metin kutusu 5"/>
          <p:cNvSpPr txBox="1"/>
          <p:nvPr/>
        </p:nvSpPr>
        <p:spPr>
          <a:xfrm>
            <a:off x="157848" y="3501008"/>
            <a:ext cx="8856984" cy="70788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tr-TR" sz="2000" b="1" dirty="0" smtClean="0">
                <a:solidFill>
                  <a:srgbClr val="FF0000"/>
                </a:solidFill>
              </a:rPr>
              <a:t>ÖRNEK - 2 :  </a:t>
            </a:r>
            <a:r>
              <a:rPr lang="tr-TR" sz="2000" b="1" dirty="0" smtClean="0"/>
              <a:t>89 – 42=?   </a:t>
            </a:r>
            <a:r>
              <a:rPr lang="tr-TR" sz="2000" b="1" dirty="0" smtClean="0"/>
              <a:t>Çıkarma i</a:t>
            </a:r>
            <a:r>
              <a:rPr lang="tr-TR" sz="2000" b="1" dirty="0" smtClean="0"/>
              <a:t>şlemini ‘’ </a:t>
            </a:r>
            <a:r>
              <a:rPr lang="tr-TR" sz="2000" b="1" dirty="0" smtClean="0">
                <a:solidFill>
                  <a:srgbClr val="FF0000"/>
                </a:solidFill>
              </a:rPr>
              <a:t>Çıkarılana </a:t>
            </a:r>
            <a:r>
              <a:rPr lang="tr-TR" sz="2000" b="1" dirty="0">
                <a:solidFill>
                  <a:srgbClr val="FF0000"/>
                </a:solidFill>
              </a:rPr>
              <a:t>benzet ,çıkar ,topla zihinden çıkarma </a:t>
            </a:r>
            <a:r>
              <a:rPr lang="tr-TR" sz="2000" b="1" dirty="0" smtClean="0">
                <a:solidFill>
                  <a:srgbClr val="FF0000"/>
                </a:solidFill>
              </a:rPr>
              <a:t>yöntemi </a:t>
            </a:r>
            <a:r>
              <a:rPr lang="tr-TR" sz="2000" b="1" dirty="0" smtClean="0"/>
              <a:t>’’ kullanarak yapınız? </a:t>
            </a:r>
            <a:endParaRPr lang="tr-TR" sz="20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5643000" y="6488668"/>
            <a:ext cx="353404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000" b="1" dirty="0" smtClean="0"/>
              <a:t>omeraskerden@hotmail.com.tr</a:t>
            </a:r>
            <a:endParaRPr lang="tr-TR" sz="2000" b="1" dirty="0"/>
          </a:p>
        </p:txBody>
      </p:sp>
      <p:sp>
        <p:nvSpPr>
          <p:cNvPr id="9" name="Dikdörtgen 8"/>
          <p:cNvSpPr/>
          <p:nvPr/>
        </p:nvSpPr>
        <p:spPr>
          <a:xfrm>
            <a:off x="3767748" y="1488559"/>
            <a:ext cx="1680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79 = 71 + </a:t>
            </a:r>
            <a:r>
              <a:rPr lang="tr-TR" sz="2000" b="1" dirty="0" smtClean="0">
                <a:solidFill>
                  <a:srgbClr val="FF0000"/>
                </a:solidFill>
              </a:rPr>
              <a:t>8</a:t>
            </a:r>
          </a:p>
          <a:p>
            <a:r>
              <a:rPr lang="tr-TR" sz="2000" b="1" dirty="0" smtClean="0"/>
              <a:t>71-21= </a:t>
            </a:r>
            <a:r>
              <a:rPr lang="tr-TR" sz="2000" b="1" dirty="0" smtClean="0">
                <a:solidFill>
                  <a:srgbClr val="FF0000"/>
                </a:solidFill>
              </a:rPr>
              <a:t>50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50+8=58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3767748" y="4869160"/>
            <a:ext cx="168051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 smtClean="0"/>
              <a:t>89 = 82 + </a:t>
            </a:r>
            <a:r>
              <a:rPr lang="tr-TR" sz="2000" b="1" dirty="0" smtClean="0">
                <a:solidFill>
                  <a:srgbClr val="FF0000"/>
                </a:solidFill>
              </a:rPr>
              <a:t>7</a:t>
            </a:r>
          </a:p>
          <a:p>
            <a:r>
              <a:rPr lang="tr-TR" sz="2000" b="1" dirty="0" smtClean="0"/>
              <a:t>82-42= </a:t>
            </a:r>
            <a:r>
              <a:rPr lang="tr-TR" sz="2000" b="1" dirty="0">
                <a:solidFill>
                  <a:srgbClr val="FF0000"/>
                </a:solidFill>
              </a:rPr>
              <a:t>4</a:t>
            </a:r>
            <a:r>
              <a:rPr lang="tr-TR" sz="2000" b="1" dirty="0" smtClean="0">
                <a:solidFill>
                  <a:srgbClr val="FF0000"/>
                </a:solidFill>
              </a:rPr>
              <a:t>0</a:t>
            </a:r>
          </a:p>
          <a:p>
            <a:r>
              <a:rPr lang="tr-TR" sz="2000" b="1" dirty="0" smtClean="0">
                <a:solidFill>
                  <a:srgbClr val="FF0000"/>
                </a:solidFill>
              </a:rPr>
              <a:t>40+7=47</a:t>
            </a:r>
          </a:p>
        </p:txBody>
      </p:sp>
    </p:spTree>
    <p:extLst>
      <p:ext uri="{BB962C8B-B14F-4D97-AF65-F5344CB8AC3E}">
        <p14:creationId xmlns:p14="http://schemas.microsoft.com/office/powerpoint/2010/main" val="328805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/>
      <p:bldP spid="10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255</TotalTime>
  <Words>1095</Words>
  <Application>Microsoft Office PowerPoint</Application>
  <PresentationFormat>Ekran Gösterisi (4:3)</PresentationFormat>
  <Paragraphs>153</Paragraphs>
  <Slides>20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41</cp:revision>
  <dcterms:created xsi:type="dcterms:W3CDTF">2013-10-17T12:48:09Z</dcterms:created>
  <dcterms:modified xsi:type="dcterms:W3CDTF">2013-10-18T11:39:38Z</dcterms:modified>
</cp:coreProperties>
</file>